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27" r:id="rId4"/>
    <p:sldId id="328" r:id="rId5"/>
    <p:sldId id="335" r:id="rId6"/>
    <p:sldId id="262" r:id="rId7"/>
    <p:sldId id="263" r:id="rId8"/>
    <p:sldId id="264" r:id="rId9"/>
    <p:sldId id="265" r:id="rId10"/>
    <p:sldId id="326" r:id="rId11"/>
    <p:sldId id="322" r:id="rId12"/>
    <p:sldId id="325" r:id="rId13"/>
    <p:sldId id="329" r:id="rId14"/>
    <p:sldId id="330" r:id="rId15"/>
    <p:sldId id="334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10" r:id="rId27"/>
    <p:sldId id="312" r:id="rId28"/>
    <p:sldId id="305" r:id="rId29"/>
    <p:sldId id="307" r:id="rId30"/>
    <p:sldId id="313" r:id="rId31"/>
    <p:sldId id="314" r:id="rId32"/>
    <p:sldId id="320" r:id="rId33"/>
    <p:sldId id="33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73"/>
  </p:normalViewPr>
  <p:slideViewPr>
    <p:cSldViewPr snapToGrid="0" snapToObjects="1">
      <p:cViewPr>
        <p:scale>
          <a:sx n="89" d="100"/>
          <a:sy n="89" d="100"/>
        </p:scale>
        <p:origin x="3088" y="1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7C4F8-16F2-034F-B62C-E7DA00D6595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5028-07DD-2948-8356-00D99A91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85028-07DD-2948-8356-00D99A91F5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6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2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2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2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04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6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4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92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4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5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24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Reference/AnalogRea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3: The Motors, Radio,  Gimbals, LCD, buttons, knobs, and LEDs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Gimbals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the </a:t>
            </a:r>
            <a:r>
              <a:rPr lang="en-US" dirty="0" err="1"/>
              <a:t>analogread</a:t>
            </a:r>
            <a:r>
              <a:rPr lang="en-US" dirty="0"/>
              <a:t>() function in </a:t>
            </a:r>
            <a:r>
              <a:rPr lang="en-US" dirty="0" err="1"/>
              <a:t>arduino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2"/>
              </a:rPr>
              <a:t>https://www.arduino.cc/en/Reference/AnalogRead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9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Remote Components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1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3 status LEDs (D3, D4, D5) in the upper left of the control board.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</p:txBody>
      </p:sp>
    </p:spTree>
    <p:extLst>
      <p:ext uri="{BB962C8B-B14F-4D97-AF65-F5344CB8AC3E}">
        <p14:creationId xmlns:p14="http://schemas.microsoft.com/office/powerpoint/2010/main" val="153573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buttons (B1, B2) for your use.</a:t>
            </a:r>
          </a:p>
          <a:p>
            <a:r>
              <a:rPr lang="en-US" dirty="0"/>
              <a:t>Use </a:t>
            </a:r>
            <a:r>
              <a:rPr lang="en-US" dirty="0" err="1"/>
              <a:t>digital_read</a:t>
            </a:r>
            <a:r>
              <a:rPr lang="en-US" dirty="0"/>
              <a:t>() to see if they are pressed.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0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potentiometers (TM1, TM2)</a:t>
            </a:r>
          </a:p>
          <a:p>
            <a:r>
              <a:rPr lang="en-US" dirty="0"/>
              <a:t>Use </a:t>
            </a:r>
            <a:r>
              <a:rPr lang="en-US" dirty="0" err="1"/>
              <a:t>analog_read</a:t>
            </a:r>
            <a:r>
              <a:rPr lang="en-US" dirty="0"/>
              <a:t>() to get their value.</a:t>
            </a:r>
          </a:p>
        </p:txBody>
      </p:sp>
    </p:spTree>
    <p:extLst>
      <p:ext uri="{BB962C8B-B14F-4D97-AF65-F5344CB8AC3E}">
        <p14:creationId xmlns:p14="http://schemas.microsoft.com/office/powerpoint/2010/main" val="104436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text and status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7836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Brushed DC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9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Brushed Motors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image0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87" y="2057400"/>
            <a:ext cx="2466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0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4162" y="2057400"/>
            <a:ext cx="2466975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03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0599" y="2057400"/>
            <a:ext cx="229907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05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950" y="3905250"/>
            <a:ext cx="1847850" cy="184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02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33687" y="3895725"/>
            <a:ext cx="2447926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00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72873" y="3905248"/>
            <a:ext cx="1847850" cy="1847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4102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6441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/>
              <a:t>Construction (Rotor)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5327" y="2057400"/>
            <a:ext cx="3450338" cy="3725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889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Analog Inputs – How the microcontroller measure the position of the gimbals</a:t>
            </a:r>
          </a:p>
          <a:p>
            <a:r>
              <a:rPr lang="en-US" dirty="0"/>
              <a:t>Brushed Motors – How they work and how to drive them.</a:t>
            </a:r>
          </a:p>
        </p:txBody>
      </p:sp>
    </p:spTree>
    <p:extLst>
      <p:ext uri="{BB962C8B-B14F-4D97-AF65-F5344CB8AC3E}">
        <p14:creationId xmlns:p14="http://schemas.microsoft.com/office/powerpoint/2010/main" val="3616619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/>
              <a:t>Construction (Stator)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image1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1625" y="2008886"/>
            <a:ext cx="4195039" cy="38227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231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0325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0319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4673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528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4649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7214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0325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7708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2550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777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Control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would you control your motor’s speed?</a:t>
            </a:r>
          </a:p>
          <a:p>
            <a:pPr lvl="1"/>
            <a:r>
              <a:rPr lang="en-US" dirty="0"/>
              <a:t>Speed ∝Voltage ∝Current</a:t>
            </a:r>
          </a:p>
          <a:p>
            <a:r>
              <a:rPr lang="en-US" dirty="0"/>
              <a:t>So, vary the input voltage</a:t>
            </a:r>
          </a:p>
          <a:p>
            <a:r>
              <a:rPr lang="en-US" dirty="0"/>
              <a:t>Generating varying voltages is non-trivial</a:t>
            </a:r>
          </a:p>
          <a:p>
            <a:pPr lvl="1"/>
            <a:r>
              <a:rPr lang="en-US" dirty="0"/>
              <a:t>You need an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3799008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768095">
              <a:defRPr sz="6719"/>
            </a:lvl1pPr>
          </a:lstStyle>
          <a:p>
            <a:pPr lvl="0"/>
            <a:r>
              <a:rPr lang="en-US" sz="4800" dirty="0"/>
              <a:t>Pulse-width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" name="image2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599" y="2100373"/>
            <a:ext cx="7336789" cy="36397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72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6827" y="1946557"/>
            <a:ext cx="5241801" cy="2508576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103255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S1 is open after the motor has been running, M1 becomes a big inductor</a:t>
            </a:r>
          </a:p>
          <a:p>
            <a:pPr lvl="1"/>
            <a:r>
              <a:rPr lang="en-US" dirty="0"/>
              <a:t>It will drive up the voltage on GND</a:t>
            </a:r>
          </a:p>
          <a:p>
            <a:pPr lvl="1"/>
            <a:r>
              <a:rPr lang="en-US" dirty="0"/>
              <a:t>Potentially damaging/interfering with other parts of the circuit</a:t>
            </a:r>
          </a:p>
          <a:p>
            <a:r>
              <a:rPr lang="en-US" dirty="0"/>
              <a:t>This is called “fly back”</a:t>
            </a:r>
          </a:p>
        </p:txBody>
      </p:sp>
    </p:spTree>
    <p:extLst>
      <p:ext uri="{BB962C8B-B14F-4D97-AF65-F5344CB8AC3E}">
        <p14:creationId xmlns:p14="http://schemas.microsoft.com/office/powerpoint/2010/main" val="2112189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 Diode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 diode, allows the current to loop around through the motor and eventually dissipate</a:t>
            </a:r>
          </a:p>
        </p:txBody>
      </p:sp>
      <p:pic>
        <p:nvPicPr>
          <p:cNvPr id="85" name="image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974" y="3519979"/>
            <a:ext cx="5595600" cy="2499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565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1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Selection</a:t>
            </a:r>
          </a:p>
        </p:txBody>
      </p:sp>
      <p:sp>
        <p:nvSpPr>
          <p:cNvPr id="105" name="Shape 105"/>
          <p:cNvSpPr>
            <a:spLocks noGrp="1"/>
          </p:cNvSpPr>
          <p:nvPr>
            <p:ph idx="1"/>
          </p:nvPr>
        </p:nvSpPr>
        <p:spPr>
          <a:xfrm>
            <a:off x="4237182" y="1600200"/>
            <a:ext cx="4449618" cy="4525963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r>
              <a:rPr lang="en-US" dirty="0"/>
              <a:t>Free Speed:100 rpm</a:t>
            </a:r>
          </a:p>
          <a:p>
            <a:r>
              <a:rPr lang="en-US" dirty="0"/>
              <a:t>Stall Torque:8.6 in-</a:t>
            </a:r>
            <a:r>
              <a:rPr lang="en-US" dirty="0" err="1"/>
              <a:t>lbs</a:t>
            </a:r>
            <a:endParaRPr lang="en-US" dirty="0"/>
          </a:p>
          <a:p>
            <a:r>
              <a:rPr lang="en-US" dirty="0"/>
              <a:t>Stall Current:2.6A</a:t>
            </a:r>
          </a:p>
          <a:p>
            <a:r>
              <a:rPr lang="en-US" dirty="0"/>
              <a:t>Free Current:0.18A</a:t>
            </a:r>
          </a:p>
          <a:p>
            <a:r>
              <a:rPr lang="en-US" dirty="0"/>
              <a:t>Specifications at 7.2V</a:t>
            </a:r>
          </a:p>
        </p:txBody>
      </p:sp>
      <p:pic>
        <p:nvPicPr>
          <p:cNvPr id="106" name="image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379975"/>
            <a:ext cx="2819401" cy="2819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7312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/>
              <a:t>Our Motor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FF62C-3478-BC47-A0F3-843257BD1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A4E11-4466-6543-AB4B-37773B0D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3" y="1386651"/>
            <a:ext cx="4365131" cy="47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02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IO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red board board has several analog pins</a:t>
            </a:r>
          </a:p>
          <a:p>
            <a:r>
              <a:rPr lang="en-US" dirty="0" err="1"/>
              <a:t>analogRead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 err="1"/>
              <a:t>analogWrite</a:t>
            </a:r>
            <a:r>
              <a:rPr lang="en-US" dirty="0"/>
              <a:t> ()</a:t>
            </a:r>
          </a:p>
          <a:p>
            <a:pPr lvl="1"/>
            <a:r>
              <a:rPr lang="en-US" dirty="0"/>
              <a:t>Takes a value, x, between 0 (off) and 255 (on) and sets the duty cycle to x/255.</a:t>
            </a:r>
          </a:p>
        </p:txBody>
      </p:sp>
    </p:spTree>
    <p:extLst>
      <p:ext uri="{BB962C8B-B14F-4D97-AF65-F5344CB8AC3E}">
        <p14:creationId xmlns:p14="http://schemas.microsoft.com/office/powerpoint/2010/main" val="355786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FBDE1-773C-7244-9C5F-6EC6FBC30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Stand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7C237-B027-C64B-AA4A-0F2A487C23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860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9481"/>
            <a:ext cx="8229600" cy="1143000"/>
          </a:xfrm>
        </p:spPr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954"/>
            <a:ext cx="8229600" cy="1757823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The controller sends commands to the </a:t>
            </a:r>
            <a:r>
              <a:rPr lang="en-US" sz="2800" dirty="0" err="1"/>
              <a:t>quadcopter</a:t>
            </a:r>
            <a:r>
              <a:rPr lang="en-US" sz="2800" dirty="0"/>
              <a:t> via the radio.</a:t>
            </a:r>
          </a:p>
          <a:p>
            <a:r>
              <a:rPr lang="en-US" sz="2800" dirty="0"/>
              <a:t>We have a controller design ready for you</a:t>
            </a:r>
          </a:p>
          <a:p>
            <a:pPr lvl="1"/>
            <a:r>
              <a:rPr lang="en-US" sz="2400" dirty="0"/>
              <a:t>It uses the same microcontroller we are using</a:t>
            </a:r>
          </a:p>
          <a:p>
            <a:pPr lvl="1"/>
            <a:r>
              <a:rPr lang="en-US" sz="2400" dirty="0"/>
              <a:t>You’ll be able to customize it a bit.</a:t>
            </a:r>
          </a:p>
          <a:p>
            <a:endParaRPr lang="en-US" sz="2800" dirty="0"/>
          </a:p>
        </p:txBody>
      </p:sp>
      <p:pic>
        <p:nvPicPr>
          <p:cNvPr id="5" name="Content Placeholder 7" descr="Untitled 3.png">
            <a:extLst>
              <a:ext uri="{FF2B5EF4-FFF2-40B4-BE49-F238E27FC236}">
                <a16:creationId xmlns:a16="http://schemas.microsoft.com/office/drawing/2014/main" id="{E8A8DF51-C886-C84F-9C9D-C86FCCBF5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61" b="-7461"/>
          <a:stretch>
            <a:fillRect/>
          </a:stretch>
        </p:blipFill>
        <p:spPr>
          <a:xfrm>
            <a:off x="457200" y="2485417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5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</a:t>
            </a:r>
            <a:r>
              <a:rPr lang="en-US" dirty="0" err="1"/>
              <a:t>Quadcopter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82652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Standard RC “transmitters” have two sticks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pPr lvl="1"/>
            <a:r>
              <a:rPr lang="en-US" dirty="0"/>
              <a:t>This is called “mode 2”  It’s different in Europe where they use “mode 1”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9789" r="60338" b="10043"/>
          <a:stretch/>
        </p:blipFill>
        <p:spPr>
          <a:xfrm>
            <a:off x="5426193" y="1954899"/>
            <a:ext cx="3626710" cy="36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84255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b="1" i="1" dirty="0"/>
              <a:t>a mechanism, typically consisting of rings pivoted at right angles</a:t>
            </a:r>
            <a:r>
              <a:rPr lang="en-US" i="1" dirty="0"/>
              <a:t>, </a:t>
            </a:r>
            <a:r>
              <a:rPr lang="en-US" i="1" strike="sngStrike" dirty="0"/>
              <a:t>for keeping an instrument such as a compass or chronometer horizontal in a moving vessel or aircraft.</a:t>
            </a:r>
            <a:r>
              <a:rPr lang="en-US" i="1" dirty="0"/>
              <a:t> – The dictionary on my Mac</a:t>
            </a:r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51" r="18909" b="21075"/>
          <a:stretch/>
        </p:blipFill>
        <p:spPr>
          <a:xfrm>
            <a:off x="5276273" y="2170543"/>
            <a:ext cx="3647762" cy="33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5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99345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 moves, the resistances between A and W and W and B change.</a:t>
            </a:r>
          </a:p>
          <a:p>
            <a:pPr lvl="1"/>
            <a:r>
              <a:rPr lang="en-US" dirty="0"/>
              <a:t>If A is at </a:t>
            </a:r>
            <a:r>
              <a:rPr lang="en-US" dirty="0" err="1"/>
              <a:t>Vcc</a:t>
            </a:r>
            <a:r>
              <a:rPr lang="en-US" dirty="0"/>
              <a:t> and B is at GND, then the voltage at W is proportional to the position of the gimbal.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92" y="2366817"/>
            <a:ext cx="5213256" cy="35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70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592</Words>
  <Application>Microsoft Macintosh PowerPoint</Application>
  <PresentationFormat>On-screen Show (4:3)</PresentationFormat>
  <Paragraphs>85</Paragraphs>
  <Slides>33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Lab 3: The Motors, Radio,  Gimbals, LCD, buttons, knobs, and LEDs</vt:lpstr>
      <vt:lpstr>Topics</vt:lpstr>
      <vt:lpstr>What You Will Build</vt:lpstr>
      <vt:lpstr>What You Will Build</vt:lpstr>
      <vt:lpstr>Controller</vt:lpstr>
      <vt:lpstr>Gimbals</vt:lpstr>
      <vt:lpstr>Controlling the Quadcopter</vt:lpstr>
      <vt:lpstr>The Gimbals</vt:lpstr>
      <vt:lpstr>Anatomy of a Gimbal</vt:lpstr>
      <vt:lpstr>Measuring the Gimbals </vt:lpstr>
      <vt:lpstr>Other Remote Components</vt:lpstr>
      <vt:lpstr>Status LEDs</vt:lpstr>
      <vt:lpstr>Buttons</vt:lpstr>
      <vt:lpstr>Pots</vt:lpstr>
      <vt:lpstr>LCD</vt:lpstr>
      <vt:lpstr>Brushed DC Motors</vt:lpstr>
      <vt:lpstr>Brushed Motors</vt:lpstr>
      <vt:lpstr>Construction</vt:lpstr>
      <vt:lpstr>Construction (Rotor)</vt:lpstr>
      <vt:lpstr>Construction (Stator)</vt:lpstr>
      <vt:lpstr>Operation</vt:lpstr>
      <vt:lpstr>Operation</vt:lpstr>
      <vt:lpstr>Operation</vt:lpstr>
      <vt:lpstr>Operation</vt:lpstr>
      <vt:lpstr>Operation</vt:lpstr>
      <vt:lpstr>Control</vt:lpstr>
      <vt:lpstr>Pulse-width Modulation (PWM)</vt:lpstr>
      <vt:lpstr>Flyback</vt:lpstr>
      <vt:lpstr>Flyback Diode</vt:lpstr>
      <vt:lpstr>Selection</vt:lpstr>
      <vt:lpstr>Our Motor Circuit</vt:lpstr>
      <vt:lpstr>Analog IO in Arduino</vt:lpstr>
      <vt:lpstr>Test Stand</vt:lpstr>
    </vt:vector>
  </TitlesOfParts>
  <Company>University of California, San Diego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3: The IMU, The Gimbals, and the Motor</dc:title>
  <dc:creator>Steven Swanson</dc:creator>
  <cp:lastModifiedBy>Swanson, Steven</cp:lastModifiedBy>
  <cp:revision>29</cp:revision>
  <dcterms:created xsi:type="dcterms:W3CDTF">2015-04-07T03:43:57Z</dcterms:created>
  <dcterms:modified xsi:type="dcterms:W3CDTF">2018-04-12T17:27:04Z</dcterms:modified>
</cp:coreProperties>
</file>